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6" r:id="rId7"/>
    <p:sldId id="267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FFCCFF"/>
    <a:srgbClr val="FFFFFF"/>
    <a:srgbClr val="CC00CC"/>
    <a:srgbClr val="FF9900"/>
    <a:srgbClr val="006600"/>
    <a:srgbClr val="0033CC"/>
    <a:srgbClr val="339933"/>
    <a:srgbClr val="99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573E8-8662-4636-8A72-2C7651FAA29E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1A20B-3D2B-4FFE-B6E3-FEFEF18A87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AD481-0245-43B3-99E7-BAA628842CE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9A3BE-3615-4C35-9C53-11AA611A432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8DB4-329D-47FB-96A6-EB0A3690FB9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1909-B6E5-46B5-9CFE-AFE950E4345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24CFB-DB8A-4335-8151-C1BA090E16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A8594-BE26-4049-8FAC-2A254E69FB0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DEE59-50D9-4C99-95E4-D9FD2BF7A21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17B02-A51D-4F87-A29B-3B1D19550CF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ED59E-2EEF-44E4-A3AD-D13B50B680F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D416F0-0F15-412A-8BB3-F037FC739809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nb-NO" sz="2800" dirty="0" smtClean="0">
                <a:solidFill>
                  <a:schemeClr val="accent2"/>
                </a:solidFill>
              </a:rPr>
              <a:t>Personopplysningslovens</a:t>
            </a:r>
            <a:br>
              <a:rPr lang="nb-NO" sz="2800" dirty="0" smtClean="0">
                <a:solidFill>
                  <a:schemeClr val="accent2"/>
                </a:solidFill>
              </a:rPr>
            </a:br>
            <a:r>
              <a:rPr lang="nb-NO" sz="2800" dirty="0" smtClean="0">
                <a:solidFill>
                  <a:schemeClr val="accent2"/>
                </a:solidFill>
              </a:rPr>
              <a:t>formål og grunnleggende begreper</a:t>
            </a:r>
            <a:r>
              <a:rPr lang="nb-NO" sz="2800" dirty="0">
                <a:solidFill>
                  <a:schemeClr val="accent2"/>
                </a:solidFill>
              </a:rPr>
              <a:t/>
            </a:r>
            <a:br>
              <a:rPr lang="nb-NO" sz="2800" dirty="0">
                <a:solidFill>
                  <a:schemeClr val="accent2"/>
                </a:solidFill>
              </a:rPr>
            </a:br>
            <a:endParaRPr lang="nb-NO" sz="2800" dirty="0">
              <a:solidFill>
                <a:schemeClr val="accent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14290"/>
            <a:ext cx="7772400" cy="685800"/>
          </a:xfrm>
        </p:spPr>
        <p:txBody>
          <a:bodyPr/>
          <a:lstStyle/>
          <a:p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Personopplysningslovens formål </a:t>
            </a:r>
            <a:r>
              <a:rPr lang="nb-NO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(jf. § 1 første ledd)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57158" y="1000108"/>
            <a:ext cx="5875338" cy="1349375"/>
          </a:xfrm>
          <a:prstGeom prst="rect">
            <a:avLst/>
          </a:prstGeom>
          <a:noFill/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u="sng" dirty="0"/>
              <a:t>En innledende presisering:</a:t>
            </a:r>
            <a:endParaRPr lang="nb-NO" sz="2000" dirty="0"/>
          </a:p>
          <a:p>
            <a:r>
              <a:rPr lang="nb-NO" sz="2000" dirty="0"/>
              <a:t>“Formål” er relevant på to måter når pol skal forstås:</a:t>
            </a:r>
          </a:p>
          <a:p>
            <a:pPr>
              <a:buFontTx/>
              <a:buChar char="•"/>
            </a:pPr>
            <a:r>
              <a:rPr lang="nb-NO" sz="2000" i="1" dirty="0"/>
              <a:t> Lovens</a:t>
            </a:r>
            <a:r>
              <a:rPr lang="nb-NO" sz="2000" dirty="0"/>
              <a:t> formål og </a:t>
            </a:r>
          </a:p>
          <a:p>
            <a:pPr>
              <a:buFontTx/>
              <a:buChar char="•"/>
            </a:pPr>
            <a:r>
              <a:rPr lang="nb-NO" sz="2000" dirty="0"/>
              <a:t> Formålet med hver </a:t>
            </a:r>
            <a:r>
              <a:rPr lang="nb-NO" sz="2000" i="1" dirty="0"/>
              <a:t>behandling</a:t>
            </a:r>
            <a:r>
              <a:rPr lang="nb-NO" sz="2000" dirty="0"/>
              <a:t> av personopplysninger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57158" y="3786190"/>
            <a:ext cx="768985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Formålet med loven angir hva lovgiver har ønsket å oppnå med loven: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 dirty="0">
                <a:solidFill>
                  <a:schemeClr val="accent2"/>
                </a:solidFill>
                <a:latin typeface="Arial" charset="0"/>
              </a:rPr>
              <a:t>“Formålet med denne loven er å beskytte den enkelte mot at personvernet</a:t>
            </a:r>
            <a:br>
              <a:rPr lang="nb-NO" sz="1800" dirty="0">
                <a:solidFill>
                  <a:schemeClr val="accent2"/>
                </a:solidFill>
                <a:latin typeface="Arial" charset="0"/>
              </a:rPr>
            </a:br>
            <a:r>
              <a:rPr lang="nb-NO" sz="1800" dirty="0">
                <a:solidFill>
                  <a:schemeClr val="accent2"/>
                </a:solidFill>
                <a:latin typeface="Arial" charset="0"/>
              </a:rPr>
              <a:t>blir krenket gjennom behandling av personopplysninger.” (§ 1 første ledd)</a:t>
            </a:r>
            <a:endParaRPr lang="nb-NO" sz="2000" dirty="0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6605558" y="4498977"/>
            <a:ext cx="13716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1652558" y="4803777"/>
            <a:ext cx="44196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1557286" y="5165737"/>
            <a:ext cx="3344861" cy="1497033"/>
            <a:chOff x="638" y="3107"/>
            <a:chExt cx="2232" cy="1020"/>
          </a:xfrm>
        </p:grpSpPr>
        <p:sp>
          <p:nvSpPr>
            <p:cNvPr id="4104" name="Text Box 8"/>
            <p:cNvSpPr txBox="1">
              <a:spLocks noChangeArrowheads="1"/>
            </p:cNvSpPr>
            <p:nvPr/>
          </p:nvSpPr>
          <p:spPr bwMode="auto">
            <a:xfrm>
              <a:off x="2342" y="3290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nb-NO"/>
            </a:p>
          </p:txBody>
        </p:sp>
        <p:sp>
          <p:nvSpPr>
            <p:cNvPr id="4108" name="AutoShape 12"/>
            <p:cNvSpPr>
              <a:spLocks noChangeArrowheads="1"/>
            </p:cNvSpPr>
            <p:nvPr/>
          </p:nvSpPr>
          <p:spPr bwMode="auto">
            <a:xfrm rot="-11517462">
              <a:off x="638" y="3107"/>
              <a:ext cx="2232" cy="1020"/>
            </a:xfrm>
            <a:prstGeom prst="wedgeEllipseCallout">
              <a:avLst>
                <a:gd name="adj1" fmla="val -20157"/>
                <a:gd name="adj2" fmla="val 66181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  <p:sp>
          <p:nvSpPr>
            <p:cNvPr id="4109" name="Text Box 13"/>
            <p:cNvSpPr txBox="1">
              <a:spLocks noChangeArrowheads="1"/>
            </p:cNvSpPr>
            <p:nvPr/>
          </p:nvSpPr>
          <p:spPr bwMode="auto">
            <a:xfrm>
              <a:off x="720" y="3216"/>
              <a:ext cx="1848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 dirty="0"/>
                <a:t>                Sier </a:t>
              </a:r>
              <a:r>
                <a:rPr lang="nb-NO" sz="1800" dirty="0" err="1" smtClean="0"/>
                <a:t>mao</a:t>
              </a:r>
              <a:r>
                <a:rPr lang="nb-NO" sz="1800" dirty="0" smtClean="0"/>
                <a:t> </a:t>
              </a:r>
              <a:r>
                <a:rPr lang="nb-NO" sz="1800" dirty="0"/>
                <a:t>at loven </a:t>
              </a:r>
              <a:br>
                <a:rPr lang="nb-NO" sz="1800" dirty="0"/>
              </a:br>
              <a:r>
                <a:rPr lang="nb-NO" sz="1800" dirty="0"/>
                <a:t>         ikke er ment å beskytte</a:t>
              </a:r>
              <a:br>
                <a:rPr lang="nb-NO" sz="1800" dirty="0"/>
              </a:br>
              <a:r>
                <a:rPr lang="nb-NO" sz="1800" dirty="0"/>
                <a:t>      alt personvern!</a:t>
              </a:r>
              <a:br>
                <a:rPr lang="nb-NO" sz="1800" dirty="0"/>
              </a:br>
              <a:r>
                <a:rPr lang="nb-NO" sz="1800" dirty="0"/>
                <a:t>Jf </a:t>
              </a:r>
              <a:r>
                <a:rPr lang="nb-NO" sz="1800" dirty="0">
                  <a:solidFill>
                    <a:srgbClr val="CC3300"/>
                  </a:solidFill>
                </a:rPr>
                <a:t>person</a:t>
              </a:r>
              <a:r>
                <a:rPr lang="nb-NO" sz="1800" i="1" dirty="0">
                  <a:solidFill>
                    <a:srgbClr val="CC3300"/>
                  </a:solidFill>
                </a:rPr>
                <a:t>opplysnings</a:t>
              </a:r>
              <a:r>
                <a:rPr lang="nb-NO" sz="1800" dirty="0">
                  <a:solidFill>
                    <a:srgbClr val="CC3300"/>
                  </a:solidFill>
                </a:rPr>
                <a:t>vern</a:t>
              </a:r>
              <a:endParaRPr lang="nb-NO" sz="1800" dirty="0"/>
            </a:p>
          </p:txBody>
        </p:sp>
      </p:grp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428596" y="2643182"/>
            <a:ext cx="8015288" cy="1025525"/>
          </a:xfrm>
          <a:prstGeom prst="rect">
            <a:avLst/>
          </a:prstGeom>
          <a:noFill/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u="sng" dirty="0"/>
              <a:t>Betydningen av formålet:</a:t>
            </a:r>
            <a:endParaRPr lang="nb-NO" sz="2000" dirty="0"/>
          </a:p>
          <a:p>
            <a:r>
              <a:rPr lang="nb-NO" sz="2000" dirty="0"/>
              <a:t>Formålet er retningsgivende for fortolkning: </a:t>
            </a:r>
            <a:r>
              <a:rPr lang="nb-NO" sz="2000" dirty="0" err="1"/>
              <a:t>dvs</a:t>
            </a:r>
            <a:r>
              <a:rPr lang="nb-NO" sz="2000" dirty="0"/>
              <a:t> loven må fortolkes på måter</a:t>
            </a:r>
          </a:p>
          <a:p>
            <a:r>
              <a:rPr lang="nb-NO" sz="2000" dirty="0"/>
              <a:t>som </a:t>
            </a:r>
            <a:r>
              <a:rPr lang="nb-NO" sz="2000" dirty="0" smtClean="0"/>
              <a:t>støtter opp under formålet </a:t>
            </a:r>
            <a:endParaRPr lang="nb-NO" sz="200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429388" y="1214422"/>
            <a:ext cx="2428870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1800" dirty="0" smtClean="0"/>
              <a:t>I denne forelesningen</a:t>
            </a:r>
          </a:p>
          <a:p>
            <a:r>
              <a:rPr lang="nb-NO" sz="1800" dirty="0" smtClean="0"/>
              <a:t>er det kun </a:t>
            </a:r>
            <a:r>
              <a:rPr lang="nb-NO" sz="1800" i="1" dirty="0" smtClean="0"/>
              <a:t>lovens formål</a:t>
            </a:r>
          </a:p>
          <a:p>
            <a:r>
              <a:rPr lang="nb-NO" sz="1800" dirty="0" smtClean="0"/>
              <a:t>som omhandles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 autoUpdateAnimBg="0"/>
      <p:bldP spid="4101" grpId="0" build="p" autoUpdateAnimBg="0"/>
      <p:bldP spid="4102" grpId="0" animBg="1"/>
      <p:bldP spid="4103" grpId="0" animBg="1"/>
      <p:bldP spid="14" grpId="0" animBg="1" autoUpdateAnimBg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Personvern - person</a:t>
            </a:r>
            <a:r>
              <a:rPr lang="nb-NO" sz="2800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opplysnings</a:t>
            </a:r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vern</a:t>
            </a:r>
          </a:p>
        </p:txBody>
      </p:sp>
      <p:sp>
        <p:nvSpPr>
          <p:cNvPr id="7205" name="Text Box 37"/>
          <p:cNvSpPr txBox="1">
            <a:spLocks noChangeArrowheads="1"/>
          </p:cNvSpPr>
          <p:nvPr/>
        </p:nvSpPr>
        <p:spPr bwMode="auto">
          <a:xfrm>
            <a:off x="285720" y="4143380"/>
            <a:ext cx="8458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nb-NO" sz="1800" dirty="0">
                <a:solidFill>
                  <a:srgbClr val="660066"/>
                </a:solidFill>
              </a:rPr>
              <a:t>Loven er </a:t>
            </a:r>
            <a:r>
              <a:rPr lang="nb-NO" sz="1800" i="1" dirty="0">
                <a:solidFill>
                  <a:srgbClr val="660066"/>
                </a:solidFill>
              </a:rPr>
              <a:t>ikke</a:t>
            </a:r>
            <a:r>
              <a:rPr lang="nb-NO" sz="1800" dirty="0">
                <a:solidFill>
                  <a:srgbClr val="660066"/>
                </a:solidFill>
              </a:rPr>
              <a:t> gitt for å beskytte krenkelser av personvern i “fysisk”/“direkte” </a:t>
            </a:r>
            <a:r>
              <a:rPr lang="nb-NO" sz="1800" dirty="0" smtClean="0">
                <a:solidFill>
                  <a:srgbClr val="660066"/>
                </a:solidFill>
              </a:rPr>
              <a:t>forstand, jf. venstre side av figuren. </a:t>
            </a:r>
          </a:p>
          <a:p>
            <a:r>
              <a:rPr lang="nb-NO" sz="1800" dirty="0" smtClean="0">
                <a:solidFill>
                  <a:srgbClr val="660066"/>
                </a:solidFill>
              </a:rPr>
              <a:t>Det </a:t>
            </a:r>
            <a:r>
              <a:rPr lang="nb-NO" sz="1800" dirty="0">
                <a:solidFill>
                  <a:srgbClr val="660066"/>
                </a:solidFill>
              </a:rPr>
              <a:t>må skje </a:t>
            </a:r>
            <a:r>
              <a:rPr lang="nb-NO" sz="1800" i="1" dirty="0">
                <a:solidFill>
                  <a:srgbClr val="660066"/>
                </a:solidFill>
              </a:rPr>
              <a:t>informasjonsbehandling</a:t>
            </a:r>
            <a:r>
              <a:rPr lang="nb-NO" sz="1800" dirty="0">
                <a:solidFill>
                  <a:srgbClr val="660066"/>
                </a:solidFill>
              </a:rPr>
              <a:t> for at lovens formål skal være </a:t>
            </a:r>
            <a:r>
              <a:rPr lang="nb-NO" sz="1800" dirty="0" smtClean="0">
                <a:solidFill>
                  <a:srgbClr val="660066"/>
                </a:solidFill>
              </a:rPr>
              <a:t>aktuelt, jf. høyre side.</a:t>
            </a:r>
            <a:endParaRPr lang="nb-NO" sz="1800" dirty="0">
              <a:solidFill>
                <a:srgbClr val="660066"/>
              </a:solidFill>
            </a:endParaRPr>
          </a:p>
        </p:txBody>
      </p:sp>
      <p:sp>
        <p:nvSpPr>
          <p:cNvPr id="7207" name="Text Box 39"/>
          <p:cNvSpPr txBox="1">
            <a:spLocks noChangeArrowheads="1"/>
          </p:cNvSpPr>
          <p:nvPr/>
        </p:nvSpPr>
        <p:spPr bwMode="auto">
          <a:xfrm>
            <a:off x="285720" y="5072074"/>
            <a:ext cx="854592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dirty="0">
                <a:solidFill>
                  <a:srgbClr val="993300"/>
                </a:solidFill>
              </a:rPr>
              <a:t>Selve kroppssjekken på flyplasser, plikten til å slipper </a:t>
            </a:r>
            <a:r>
              <a:rPr lang="nb-NO" sz="1800" dirty="0" smtClean="0">
                <a:solidFill>
                  <a:srgbClr val="993300"/>
                </a:solidFill>
              </a:rPr>
              <a:t>inn </a:t>
            </a:r>
            <a:r>
              <a:rPr lang="nb-NO" sz="1800" dirty="0" smtClean="0">
                <a:solidFill>
                  <a:srgbClr val="993300"/>
                </a:solidFill>
              </a:rPr>
              <a:t>feieren</a:t>
            </a:r>
            <a:r>
              <a:rPr lang="nb-NO" sz="1800" dirty="0" smtClean="0">
                <a:solidFill>
                  <a:srgbClr val="993300"/>
                </a:solidFill>
              </a:rPr>
              <a:t>, </a:t>
            </a:r>
            <a:r>
              <a:rPr lang="nb-NO" sz="1800" dirty="0">
                <a:solidFill>
                  <a:srgbClr val="993300"/>
                </a:solidFill>
              </a:rPr>
              <a:t>og gjennomføring av</a:t>
            </a:r>
            <a:br>
              <a:rPr lang="nb-NO" sz="1800" dirty="0">
                <a:solidFill>
                  <a:srgbClr val="993300"/>
                </a:solidFill>
              </a:rPr>
            </a:br>
            <a:r>
              <a:rPr lang="nb-NO" sz="1800" dirty="0">
                <a:solidFill>
                  <a:srgbClr val="993300"/>
                </a:solidFill>
              </a:rPr>
              <a:t>praktisk-psykologisk prøve ved ansettelse, </a:t>
            </a:r>
            <a:r>
              <a:rPr lang="nb-NO" sz="1800" dirty="0" smtClean="0">
                <a:solidFill>
                  <a:srgbClr val="993300"/>
                </a:solidFill>
              </a:rPr>
              <a:t>gjelder </a:t>
            </a:r>
            <a:r>
              <a:rPr lang="nb-NO" sz="1800" dirty="0">
                <a:solidFill>
                  <a:srgbClr val="993300"/>
                </a:solidFill>
              </a:rPr>
              <a:t>for eksempel </a:t>
            </a:r>
            <a:r>
              <a:rPr lang="nb-NO" sz="1800" i="1" dirty="0" smtClean="0">
                <a:solidFill>
                  <a:srgbClr val="993300"/>
                </a:solidFill>
              </a:rPr>
              <a:t>ikke</a:t>
            </a:r>
            <a:r>
              <a:rPr lang="nb-NO" sz="1800" dirty="0" smtClean="0">
                <a:solidFill>
                  <a:srgbClr val="993300"/>
                </a:solidFill>
              </a:rPr>
              <a:t> slike situasjoner som </a:t>
            </a:r>
            <a:br>
              <a:rPr lang="nb-NO" sz="1800" dirty="0" smtClean="0">
                <a:solidFill>
                  <a:srgbClr val="993300"/>
                </a:solidFill>
              </a:rPr>
            </a:br>
            <a:r>
              <a:rPr lang="nb-NO" sz="1800" dirty="0" smtClean="0">
                <a:solidFill>
                  <a:srgbClr val="993300"/>
                </a:solidFill>
              </a:rPr>
              <a:t>dekkes av </a:t>
            </a:r>
            <a:r>
              <a:rPr lang="nb-NO" sz="1800" dirty="0">
                <a:solidFill>
                  <a:srgbClr val="993300"/>
                </a:solidFill>
              </a:rPr>
              <a:t>formålet med loven</a:t>
            </a:r>
          </a:p>
        </p:txBody>
      </p:sp>
      <p:sp>
        <p:nvSpPr>
          <p:cNvPr id="7208" name="Text Box 40"/>
          <p:cNvSpPr txBox="1">
            <a:spLocks noChangeArrowheads="1"/>
          </p:cNvSpPr>
          <p:nvPr/>
        </p:nvSpPr>
        <p:spPr bwMode="auto">
          <a:xfrm>
            <a:off x="285720" y="6000768"/>
            <a:ext cx="82160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dirty="0">
                <a:solidFill>
                  <a:srgbClr val="006600"/>
                </a:solidFill>
              </a:rPr>
              <a:t>Men skjer det opptak/registrering </a:t>
            </a:r>
            <a:r>
              <a:rPr lang="nb-NO" sz="1800" dirty="0" smtClean="0">
                <a:solidFill>
                  <a:srgbClr val="006600"/>
                </a:solidFill>
              </a:rPr>
              <a:t>av </a:t>
            </a:r>
            <a:r>
              <a:rPr lang="nb-NO" sz="1800" dirty="0">
                <a:solidFill>
                  <a:srgbClr val="006600"/>
                </a:solidFill>
              </a:rPr>
              <a:t>personopplysninger fra </a:t>
            </a:r>
            <a:r>
              <a:rPr lang="nb-NO" sz="1800" dirty="0" smtClean="0">
                <a:solidFill>
                  <a:srgbClr val="006600"/>
                </a:solidFill>
              </a:rPr>
              <a:t>kroppssjekker</a:t>
            </a:r>
            <a:r>
              <a:rPr lang="nb-NO" sz="1800" dirty="0">
                <a:solidFill>
                  <a:srgbClr val="006600"/>
                </a:solidFill>
              </a:rPr>
              <a:t>, </a:t>
            </a:r>
            <a:r>
              <a:rPr lang="nb-NO" sz="1800" dirty="0" smtClean="0">
                <a:solidFill>
                  <a:srgbClr val="006600"/>
                </a:solidFill>
              </a:rPr>
              <a:t>feierbesøk,</a:t>
            </a:r>
            <a:br>
              <a:rPr lang="nb-NO" sz="1800" dirty="0" smtClean="0">
                <a:solidFill>
                  <a:srgbClr val="006600"/>
                </a:solidFill>
              </a:rPr>
            </a:br>
            <a:r>
              <a:rPr lang="nb-NO" sz="1800" dirty="0" smtClean="0">
                <a:solidFill>
                  <a:srgbClr val="006600"/>
                </a:solidFill>
              </a:rPr>
              <a:t>psykologiske </a:t>
            </a:r>
            <a:r>
              <a:rPr lang="nb-NO" sz="1800" dirty="0">
                <a:solidFill>
                  <a:srgbClr val="006600"/>
                </a:solidFill>
              </a:rPr>
              <a:t>prøver mv, er vi innenfor det formålet beskriver</a:t>
            </a:r>
          </a:p>
        </p:txBody>
      </p:sp>
      <p:pic>
        <p:nvPicPr>
          <p:cNvPr id="44" name="Picture 1024"/>
          <p:cNvPicPr>
            <a:picLocks noChangeAspect="1" noChangeArrowheads="1"/>
          </p:cNvPicPr>
          <p:nvPr/>
        </p:nvPicPr>
        <p:blipFill>
          <a:blip r:embed="rId2"/>
          <a:srcRect l="24610" t="30030" r="6835" b="26757"/>
          <a:stretch>
            <a:fillRect/>
          </a:stretch>
        </p:blipFill>
        <p:spPr bwMode="auto">
          <a:xfrm>
            <a:off x="1142976" y="714356"/>
            <a:ext cx="6658265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5" grpId="0" build="p" autoUpdateAnimBg="0"/>
      <p:bldP spid="7207" grpId="0" build="p" autoUpdateAnimBg="0"/>
      <p:bldP spid="7208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0" name="Group 8"/>
          <p:cNvGrpSpPr>
            <a:grpSpLocks/>
          </p:cNvGrpSpPr>
          <p:nvPr/>
        </p:nvGrpSpPr>
        <p:grpSpPr bwMode="auto">
          <a:xfrm>
            <a:off x="590544" y="2405050"/>
            <a:ext cx="2135188" cy="990600"/>
            <a:chOff x="384" y="1344"/>
            <a:chExt cx="1345" cy="624"/>
          </a:xfrm>
        </p:grpSpPr>
        <p:sp>
          <p:nvSpPr>
            <p:cNvPr id="8198" name="AutoShape 6"/>
            <p:cNvSpPr>
              <a:spLocks noChangeArrowheads="1"/>
            </p:cNvSpPr>
            <p:nvPr/>
          </p:nvSpPr>
          <p:spPr bwMode="auto">
            <a:xfrm rot="-11133864">
              <a:off x="384" y="1344"/>
              <a:ext cx="1345" cy="624"/>
            </a:xfrm>
            <a:prstGeom prst="wedgeEllipseCallout">
              <a:avLst>
                <a:gd name="adj1" fmla="val -25361"/>
                <a:gd name="adj2" fmla="val 87375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502" y="1440"/>
              <a:ext cx="120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/>
                <a:t>Jf rettspraksis</a:t>
              </a:r>
            </a:p>
            <a:p>
              <a:r>
                <a:rPr lang="nb-NO" sz="1800"/>
                <a:t>og personvernteori</a:t>
              </a:r>
            </a:p>
          </p:txBody>
        </p:sp>
      </p:grp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Personopplysningslovens formål </a:t>
            </a:r>
            <a:r>
              <a:rPr lang="nb-NO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(jf. § 1 annet ledd)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61944" y="1338250"/>
            <a:ext cx="82558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 dirty="0" smtClean="0">
                <a:latin typeface="Arial" charset="0"/>
              </a:rPr>
              <a:t>”Loven </a:t>
            </a:r>
            <a:r>
              <a:rPr lang="nb-NO" sz="1800" dirty="0">
                <a:latin typeface="Arial" charset="0"/>
              </a:rPr>
              <a:t>skal bidra til at personopplysninger blir behandlet i samsvar med</a:t>
            </a:r>
            <a:br>
              <a:rPr lang="nb-NO" sz="1800" dirty="0">
                <a:latin typeface="Arial" charset="0"/>
              </a:rPr>
            </a:br>
            <a:r>
              <a:rPr lang="nb-NO" sz="1800" dirty="0">
                <a:latin typeface="Arial" charset="0"/>
              </a:rPr>
              <a:t>grunnleggende personvernhensyn, herunder behovet for personlig integritet,</a:t>
            </a:r>
            <a:br>
              <a:rPr lang="nb-NO" sz="1800" dirty="0">
                <a:latin typeface="Arial" charset="0"/>
              </a:rPr>
            </a:br>
            <a:r>
              <a:rPr lang="nb-NO" sz="1800" dirty="0">
                <a:latin typeface="Arial" charset="0"/>
              </a:rPr>
              <a:t>privatlivets fred og tilstrekkelig kvalitet på personopplysninger</a:t>
            </a:r>
            <a:r>
              <a:rPr lang="nb-NO" sz="1800" dirty="0" smtClean="0">
                <a:latin typeface="Arial" charset="0"/>
              </a:rPr>
              <a:t>.” </a:t>
            </a:r>
            <a:r>
              <a:rPr lang="nb-NO" sz="1800" dirty="0">
                <a:latin typeface="Arial" charset="0"/>
              </a:rPr>
              <a:t>(§ 1 annet ledd)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438144" y="1947850"/>
            <a:ext cx="35052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6229344" y="1947850"/>
            <a:ext cx="19050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3562344" y="2252650"/>
            <a:ext cx="30480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514344" y="2252650"/>
            <a:ext cx="1295400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8207" name="Group 15"/>
          <p:cNvGrpSpPr>
            <a:grpSpLocks/>
          </p:cNvGrpSpPr>
          <p:nvPr/>
        </p:nvGrpSpPr>
        <p:grpSpPr bwMode="auto">
          <a:xfrm>
            <a:off x="3714744" y="1643050"/>
            <a:ext cx="2403475" cy="1524000"/>
            <a:chOff x="2352" y="864"/>
            <a:chExt cx="1514" cy="960"/>
          </a:xfrm>
        </p:grpSpPr>
        <p:sp>
          <p:nvSpPr>
            <p:cNvPr id="8204" name="Oval 12"/>
            <p:cNvSpPr>
              <a:spLocks noChangeArrowheads="1"/>
            </p:cNvSpPr>
            <p:nvPr/>
          </p:nvSpPr>
          <p:spPr bwMode="auto">
            <a:xfrm>
              <a:off x="2496" y="864"/>
              <a:ext cx="672" cy="192"/>
            </a:xfrm>
            <a:prstGeom prst="ellips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 rot="-10800000">
              <a:off x="2352" y="1344"/>
              <a:ext cx="1488" cy="480"/>
            </a:xfrm>
            <a:prstGeom prst="wedgeRoundRectCallout">
              <a:avLst>
                <a:gd name="adj1" fmla="val 17741"/>
                <a:gd name="adj2" fmla="val 106042"/>
                <a:gd name="adj3" fmla="val 16667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  <p:sp>
          <p:nvSpPr>
            <p:cNvPr id="8206" name="Text Box 14"/>
            <p:cNvSpPr txBox="1">
              <a:spLocks noChangeArrowheads="1"/>
            </p:cNvSpPr>
            <p:nvPr/>
          </p:nvSpPr>
          <p:spPr bwMode="auto">
            <a:xfrm>
              <a:off x="2390" y="1368"/>
              <a:ext cx="14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800"/>
                <a:t>Men oppregningen</a:t>
              </a:r>
              <a:br>
                <a:rPr lang="nb-NO" sz="1800"/>
              </a:br>
              <a:r>
                <a:rPr lang="nb-NO" sz="1800"/>
                <a:t>er kun eksemplifisering</a:t>
              </a:r>
            </a:p>
          </p:txBody>
        </p:sp>
      </p:grp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357158" y="3643314"/>
            <a:ext cx="8367996" cy="2282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Pol skal være i samsvar med EUs </a:t>
            </a:r>
            <a:r>
              <a:rPr lang="nb-NO" sz="2000" dirty="0" smtClean="0"/>
              <a:t>personverndirektiv (95/46/EF). </a:t>
            </a:r>
          </a:p>
          <a:p>
            <a:r>
              <a:rPr lang="nb-NO" sz="2000" dirty="0" smtClean="0"/>
              <a:t>I direktivets formålsbestemmelse står </a:t>
            </a:r>
            <a:r>
              <a:rPr lang="nb-NO" sz="2000" dirty="0"/>
              <a:t>det bl.a.:</a:t>
            </a:r>
            <a:endParaRPr lang="nb-NO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nb-NO" sz="1800" dirty="0">
                <a:solidFill>
                  <a:schemeClr val="accent2"/>
                </a:solidFill>
                <a:latin typeface="Arial" charset="0"/>
              </a:rPr>
              <a:t>Medlemsstatene skal ikke innskrenke eller forby fri utveksling av person-</a:t>
            </a:r>
            <a:br>
              <a:rPr lang="nb-NO" sz="1800" dirty="0">
                <a:solidFill>
                  <a:schemeClr val="accent2"/>
                </a:solidFill>
                <a:latin typeface="Arial" charset="0"/>
              </a:rPr>
            </a:br>
            <a:r>
              <a:rPr lang="nb-NO" sz="1800" dirty="0">
                <a:solidFill>
                  <a:schemeClr val="accent2"/>
                </a:solidFill>
                <a:latin typeface="Arial" charset="0"/>
              </a:rPr>
              <a:t>opplysninger mellom medlemsstater med begrunnelse i det vern som er</a:t>
            </a:r>
            <a:br>
              <a:rPr lang="nb-NO" sz="1800" dirty="0">
                <a:solidFill>
                  <a:schemeClr val="accent2"/>
                </a:solidFill>
                <a:latin typeface="Arial" charset="0"/>
              </a:rPr>
            </a:br>
            <a:r>
              <a:rPr lang="nb-NO" sz="1800" dirty="0">
                <a:solidFill>
                  <a:schemeClr val="accent2"/>
                </a:solidFill>
                <a:latin typeface="Arial" charset="0"/>
              </a:rPr>
              <a:t>fastsatt i nr. 1.</a:t>
            </a:r>
            <a:endParaRPr lang="nb-NO" sz="1800" dirty="0"/>
          </a:p>
          <a:p>
            <a:r>
              <a:rPr lang="nb-NO" sz="2000" dirty="0"/>
              <a:t>Dette må også innfortolkes i den norske loven; </a:t>
            </a:r>
            <a:r>
              <a:rPr lang="nb-NO" sz="2000" dirty="0" err="1"/>
              <a:t>dvs</a:t>
            </a:r>
            <a:r>
              <a:rPr lang="nb-NO" sz="2000" dirty="0"/>
              <a:t> loven kan ikke fortolkes slik</a:t>
            </a:r>
            <a:br>
              <a:rPr lang="nb-NO" sz="2000" dirty="0"/>
            </a:br>
            <a:r>
              <a:rPr lang="nb-NO" sz="2000" dirty="0"/>
              <a:t>at den innskrenker flyt av personopplysninger mellom EØS-landene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201" grpId="0" animBg="1"/>
      <p:bldP spid="8202" grpId="0" animBg="1"/>
      <p:bldP spid="8203" grpId="0" animBg="1"/>
      <p:bldP spid="820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52600" y="2921000"/>
            <a:ext cx="1271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9900CC"/>
                </a:solidFill>
              </a:rPr>
              <a:t>Person-</a:t>
            </a:r>
            <a:endParaRPr lang="nb-NO" sz="2800">
              <a:solidFill>
                <a:srgbClr val="CC3300"/>
              </a:solidFill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867400" y="2921000"/>
            <a:ext cx="1763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0000FF"/>
                </a:solidFill>
              </a:rPr>
              <a:t>opplysning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3886200" y="3276600"/>
            <a:ext cx="12954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0246" name="Group 6"/>
          <p:cNvGrpSpPr>
            <a:grpSpLocks/>
          </p:cNvGrpSpPr>
          <p:nvPr/>
        </p:nvGrpSpPr>
        <p:grpSpPr bwMode="auto">
          <a:xfrm>
            <a:off x="304800" y="3276600"/>
            <a:ext cx="2497138" cy="1390650"/>
            <a:chOff x="192" y="2064"/>
            <a:chExt cx="1573" cy="876"/>
          </a:xfrm>
        </p:grpSpPr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92" y="2256"/>
              <a:ext cx="1573" cy="684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Identifikasjon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- en bestemt person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må kunne identifiseres</a:t>
              </a:r>
              <a:endParaRPr lang="nb-NO">
                <a:solidFill>
                  <a:srgbClr val="9900CC"/>
                </a:solidFill>
              </a:endParaRPr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816" y="2064"/>
              <a:ext cx="288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49" name="Group 9"/>
          <p:cNvGrpSpPr>
            <a:grpSpLocks/>
          </p:cNvGrpSpPr>
          <p:nvPr/>
        </p:nvGrpSpPr>
        <p:grpSpPr bwMode="auto">
          <a:xfrm>
            <a:off x="304800" y="1447800"/>
            <a:ext cx="4017963" cy="1676400"/>
            <a:chOff x="192" y="912"/>
            <a:chExt cx="2531" cy="1056"/>
          </a:xfrm>
        </p:grpSpPr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192" y="912"/>
              <a:ext cx="2531" cy="876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Fysisk person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 - jf juridiske personer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 - jf enkeltmannsbedrifter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 -unntak for visse kredittopplysninger</a:t>
              </a:r>
              <a:endParaRPr lang="nb-NO">
                <a:solidFill>
                  <a:srgbClr val="9900CC"/>
                </a:solidFill>
              </a:endParaRPr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960" y="1776"/>
              <a:ext cx="144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52" name="Group 12"/>
          <p:cNvGrpSpPr>
            <a:grpSpLocks/>
          </p:cNvGrpSpPr>
          <p:nvPr/>
        </p:nvGrpSpPr>
        <p:grpSpPr bwMode="auto">
          <a:xfrm>
            <a:off x="4635500" y="1371600"/>
            <a:ext cx="4164013" cy="1892300"/>
            <a:chOff x="2920" y="864"/>
            <a:chExt cx="2623" cy="1192"/>
          </a:xfrm>
        </p:grpSpPr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024" y="864"/>
              <a:ext cx="2519" cy="300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FF"/>
                  </a:solidFill>
                </a:rPr>
                <a:t>Opplysning - humant materiale</a:t>
              </a:r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2920" y="1152"/>
              <a:ext cx="816" cy="904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8" y="336"/>
                </a:cxn>
                <a:cxn ang="0">
                  <a:pos x="152" y="816"/>
                </a:cxn>
                <a:cxn ang="0">
                  <a:pos x="728" y="864"/>
                </a:cxn>
                <a:cxn ang="0">
                  <a:pos x="680" y="864"/>
                </a:cxn>
              </a:cxnLst>
              <a:rect l="0" t="0" r="r" b="b"/>
              <a:pathLst>
                <a:path w="816" h="904">
                  <a:moveTo>
                    <a:pt x="104" y="0"/>
                  </a:moveTo>
                  <a:cubicBezTo>
                    <a:pt x="52" y="100"/>
                    <a:pt x="0" y="200"/>
                    <a:pt x="8" y="336"/>
                  </a:cubicBezTo>
                  <a:cubicBezTo>
                    <a:pt x="16" y="472"/>
                    <a:pt x="32" y="728"/>
                    <a:pt x="152" y="816"/>
                  </a:cubicBezTo>
                  <a:cubicBezTo>
                    <a:pt x="272" y="904"/>
                    <a:pt x="640" y="856"/>
                    <a:pt x="728" y="864"/>
                  </a:cubicBezTo>
                  <a:cubicBezTo>
                    <a:pt x="816" y="872"/>
                    <a:pt x="748" y="868"/>
                    <a:pt x="680" y="864"/>
                  </a:cubicBez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4800600" y="2286000"/>
            <a:ext cx="2724150" cy="762000"/>
            <a:chOff x="3024" y="1440"/>
            <a:chExt cx="1716" cy="480"/>
          </a:xfrm>
        </p:grpSpPr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3024" y="1440"/>
              <a:ext cx="1716" cy="300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FF"/>
                  </a:solidFill>
                </a:rPr>
                <a:t>Fakta - opplysninger</a:t>
              </a:r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3504" y="1728"/>
              <a:ext cx="144" cy="19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58" name="Group 18"/>
          <p:cNvGrpSpPr>
            <a:grpSpLocks/>
          </p:cNvGrpSpPr>
          <p:nvPr/>
        </p:nvGrpSpPr>
        <p:grpSpPr bwMode="auto">
          <a:xfrm>
            <a:off x="4953000" y="3429000"/>
            <a:ext cx="3856038" cy="704850"/>
            <a:chOff x="3120" y="2160"/>
            <a:chExt cx="2429" cy="444"/>
          </a:xfrm>
        </p:grpSpPr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3264" y="2304"/>
              <a:ext cx="2285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Sikker tilknytning til person</a:t>
              </a:r>
            </a:p>
          </p:txBody>
        </p:sp>
        <p:sp>
          <p:nvSpPr>
            <p:cNvPr id="10260" name="Line 20"/>
            <p:cNvSpPr>
              <a:spLocks noChangeShapeType="1"/>
            </p:cNvSpPr>
            <p:nvPr/>
          </p:nvSpPr>
          <p:spPr bwMode="auto">
            <a:xfrm flipH="1" flipV="1">
              <a:off x="3120" y="2160"/>
              <a:ext cx="144" cy="14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61" name="Group 21"/>
          <p:cNvGrpSpPr>
            <a:grpSpLocks/>
          </p:cNvGrpSpPr>
          <p:nvPr/>
        </p:nvGrpSpPr>
        <p:grpSpPr bwMode="auto">
          <a:xfrm>
            <a:off x="4267200" y="3429000"/>
            <a:ext cx="3525838" cy="1466850"/>
            <a:chOff x="2688" y="2160"/>
            <a:chExt cx="2221" cy="924"/>
          </a:xfrm>
        </p:grpSpPr>
        <p:sp>
          <p:nvSpPr>
            <p:cNvPr id="10262" name="Text Box 22"/>
            <p:cNvSpPr txBox="1">
              <a:spLocks noChangeArrowheads="1"/>
            </p:cNvSpPr>
            <p:nvPr/>
          </p:nvSpPr>
          <p:spPr bwMode="auto">
            <a:xfrm>
              <a:off x="2688" y="2784"/>
              <a:ext cx="2221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Nok med </a:t>
              </a:r>
              <a:r>
                <a:rPr lang="nb-NO" u="sng">
                  <a:solidFill>
                    <a:srgbClr val="CC3300"/>
                  </a:solidFill>
                </a:rPr>
                <a:t>mulig</a:t>
              </a:r>
              <a:r>
                <a:rPr lang="nb-NO">
                  <a:solidFill>
                    <a:srgbClr val="CC3300"/>
                  </a:solidFill>
                </a:rPr>
                <a:t> tilknytning</a:t>
              </a:r>
            </a:p>
          </p:txBody>
        </p:sp>
        <p:sp>
          <p:nvSpPr>
            <p:cNvPr id="10263" name="Line 23"/>
            <p:cNvSpPr>
              <a:spLocks noChangeShapeType="1"/>
            </p:cNvSpPr>
            <p:nvPr/>
          </p:nvSpPr>
          <p:spPr bwMode="auto">
            <a:xfrm flipV="1">
              <a:off x="2784" y="2160"/>
              <a:ext cx="0" cy="62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64" name="Group 24"/>
          <p:cNvGrpSpPr>
            <a:grpSpLocks/>
          </p:cNvGrpSpPr>
          <p:nvPr/>
        </p:nvGrpSpPr>
        <p:grpSpPr bwMode="auto">
          <a:xfrm>
            <a:off x="2803525" y="3429000"/>
            <a:ext cx="3698875" cy="2193925"/>
            <a:chOff x="1766" y="2160"/>
            <a:chExt cx="2330" cy="1382"/>
          </a:xfrm>
        </p:grpSpPr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1766" y="3242"/>
              <a:ext cx="2330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Alle “rimelige” hjelpemidler</a:t>
              </a:r>
            </a:p>
          </p:txBody>
        </p:sp>
        <p:sp>
          <p:nvSpPr>
            <p:cNvPr id="10266" name="Line 26"/>
            <p:cNvSpPr>
              <a:spLocks noChangeShapeType="1"/>
            </p:cNvSpPr>
            <p:nvPr/>
          </p:nvSpPr>
          <p:spPr bwMode="auto">
            <a:xfrm flipV="1">
              <a:off x="2064" y="2160"/>
              <a:ext cx="528" cy="1056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609600" y="6248400"/>
            <a:ext cx="7991290" cy="46166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dirty="0"/>
              <a:t>Sensitive personopplysninger: </a:t>
            </a:r>
            <a:r>
              <a:rPr lang="nb-NO" dirty="0" smtClean="0"/>
              <a:t>Slike </a:t>
            </a:r>
            <a:r>
              <a:rPr lang="nb-NO" dirty="0"/>
              <a:t>som er listet opp i § 2 nr 8.</a:t>
            </a:r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285720" y="714356"/>
            <a:ext cx="82332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600" b="1" i="1" dirty="0" smtClean="0">
                <a:solidFill>
                  <a:srgbClr val="002060"/>
                </a:solidFill>
              </a:rPr>
              <a:t>Dette er </a:t>
            </a:r>
            <a:r>
              <a:rPr lang="nb-NO" sz="1600" b="1" i="1" dirty="0">
                <a:solidFill>
                  <a:srgbClr val="002060"/>
                </a:solidFill>
              </a:rPr>
              <a:t>eksempel på legaldefinisjon. Jeg gjennomgår de viktigste her.  Lær alle</a:t>
            </a:r>
            <a:r>
              <a:rPr lang="nb-NO" sz="1600" b="1" i="1" dirty="0" smtClean="0">
                <a:solidFill>
                  <a:srgbClr val="002060"/>
                </a:solidFill>
              </a:rPr>
              <a:t>! (se §§ 2 og 36)</a:t>
            </a:r>
            <a:endParaRPr lang="nb-NO" sz="1600" b="1" i="1" dirty="0">
              <a:solidFill>
                <a:srgbClr val="002060"/>
              </a:solidFill>
            </a:endParaRPr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533400" y="5715000"/>
            <a:ext cx="8013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/>
              <a:t>Loven skiller ikke mellom opplysningstype og -verdi, men dette skillet kan være nyttig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  <p:bldP spid="10244" grpId="0" build="p" autoUpdateAnimBg="0"/>
      <p:bldP spid="10245" grpId="0" animBg="1"/>
      <p:bldP spid="10267" grpId="0" animBg="1" autoUpdateAnimBg="0"/>
      <p:bldP spid="10268" grpId="0" build="p" autoUpdateAnimBg="0"/>
      <p:bldP spid="1026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7772400" cy="1143000"/>
          </a:xfrm>
        </p:spPr>
        <p:txBody>
          <a:bodyPr/>
          <a:lstStyle/>
          <a:p>
            <a:r>
              <a:rPr lang="nb-NO" sz="32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Loven gjør i utstrakt grad bruk av </a:t>
            </a:r>
            <a:r>
              <a:rPr lang="nb-NO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legaldefinisjoner</a:t>
            </a:r>
            <a:endParaRPr lang="nb-NO" sz="32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571472" y="1428736"/>
            <a:ext cx="78406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En legaldefinisjon er en bestemmelse i lov eller forskrift som</a:t>
            </a:r>
          </a:p>
          <a:p>
            <a:r>
              <a:rPr lang="nb-NO" dirty="0" smtClean="0"/>
              <a:t>bestemmer hva et enkeltord eller ordsammensetning skal bety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571472" y="2357430"/>
            <a:ext cx="7727436" cy="2308324"/>
          </a:xfrm>
          <a:prstGeom prst="rect">
            <a:avLst/>
          </a:prstGeom>
          <a:solidFill>
            <a:srgbClr val="FFFFFF"/>
          </a:solidFill>
          <a:ln w="15875" cap="sq" cmpd="tri">
            <a:solidFill>
              <a:srgbClr val="0000FF"/>
            </a:solidFill>
            <a:round/>
          </a:ln>
        </p:spPr>
        <p:txBody>
          <a:bodyPr wrap="none" rtlCol="0">
            <a:spAutoFit/>
          </a:bodyPr>
          <a:lstStyle/>
          <a:p>
            <a:pPr fontAlgn="t"/>
            <a:r>
              <a:rPr lang="nb-NO" sz="1800" b="1" dirty="0" smtClean="0"/>
              <a:t>”§ 11.</a:t>
            </a:r>
            <a:r>
              <a:rPr lang="nb-NO" sz="1800" dirty="0" smtClean="0"/>
              <a:t> </a:t>
            </a:r>
            <a:r>
              <a:rPr lang="nb-NO" sz="1800" i="1" dirty="0" smtClean="0"/>
              <a:t>Grunnkrav til behandling av personopplysninger</a:t>
            </a:r>
            <a:endParaRPr lang="nb-NO" sz="1800" dirty="0" smtClean="0"/>
          </a:p>
          <a:p>
            <a:pPr fontAlgn="t"/>
            <a:r>
              <a:rPr lang="nb-NO" sz="1800" dirty="0" smtClean="0"/>
              <a:t>Den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</a:t>
            </a:r>
            <a:r>
              <a:rPr lang="nb-NO" sz="1800" dirty="0" smtClean="0">
                <a:solidFill>
                  <a:srgbClr val="C00000"/>
                </a:solidFill>
              </a:rPr>
              <a:t> </a:t>
            </a:r>
            <a:r>
              <a:rPr lang="nb-NO" sz="1800" dirty="0" smtClean="0"/>
              <a:t>skal sørge for at </a:t>
            </a:r>
            <a:r>
              <a:rPr lang="nb-NO" sz="1800" dirty="0" smtClean="0">
                <a:solidFill>
                  <a:srgbClr val="CC00CC"/>
                </a:solidFill>
              </a:rPr>
              <a:t>personopplysningene</a:t>
            </a:r>
            <a:r>
              <a:rPr lang="nb-NO" sz="1800" dirty="0" smtClean="0"/>
              <a:t> som </a:t>
            </a:r>
            <a:r>
              <a:rPr lang="nb-NO" sz="1800" dirty="0" smtClean="0">
                <a:solidFill>
                  <a:srgbClr val="006600"/>
                </a:solidFill>
              </a:rPr>
              <a:t>behandles 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</a:t>
            </a:r>
            <a:r>
              <a:rPr lang="nb-NO" sz="1800" dirty="0" smtClean="0">
                <a:solidFill>
                  <a:srgbClr val="006600"/>
                </a:solidFill>
              </a:rPr>
              <a:t>behandles</a:t>
            </a:r>
            <a:r>
              <a:rPr lang="nb-NO" sz="1800" dirty="0" smtClean="0"/>
              <a:t> når dette er tillatt etter § 8 og § 9,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nyttes til uttrykkelig angitte formål som er saklig begrunnet i den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behandlingsansvarliges</a:t>
            </a:r>
            <a:r>
              <a:rPr lang="nb-NO" sz="1800" dirty="0" smtClean="0"/>
              <a:t> virksomhet,</a:t>
            </a:r>
          </a:p>
          <a:p>
            <a:pPr marL="342900" indent="-342900">
              <a:buAutoNum type="alphaLcParenR" startAt="3"/>
            </a:pPr>
            <a:r>
              <a:rPr lang="nb-NO" sz="1800" dirty="0" smtClean="0"/>
              <a:t>ikke brukes senere til formål som er uforenlig med det opprinnelige formålet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med innsamlingen, uten at den </a:t>
            </a:r>
            <a:r>
              <a:rPr lang="nb-NO" sz="1800" dirty="0" smtClean="0">
                <a:solidFill>
                  <a:srgbClr val="C00000"/>
                </a:solidFill>
              </a:rPr>
              <a:t>registrerte</a:t>
            </a:r>
            <a:r>
              <a:rPr lang="nb-NO" sz="1800" dirty="0" smtClean="0"/>
              <a:t> </a:t>
            </a:r>
            <a:r>
              <a:rPr lang="nb-NO" sz="1800" dirty="0" smtClean="0">
                <a:solidFill>
                  <a:srgbClr val="7030A0"/>
                </a:solidFill>
              </a:rPr>
              <a:t>samtykker</a:t>
            </a:r>
            <a:r>
              <a:rPr lang="nb-NO" sz="1800" dirty="0" smtClean="0"/>
              <a:t>,</a:t>
            </a:r>
          </a:p>
          <a:p>
            <a:pPr marL="342900" indent="-342900"/>
            <a:r>
              <a:rPr lang="nb-NO" sz="1800" dirty="0" smtClean="0"/>
              <a:t>[…]”</a:t>
            </a:r>
            <a:endParaRPr lang="nb-NO" sz="18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71472" y="4857760"/>
            <a:ext cx="7728398" cy="707886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Det går ikke an å forstå loven skikkelig uten å kjenne disse definisjonene,</a:t>
            </a:r>
          </a:p>
          <a:p>
            <a:r>
              <a:rPr lang="nb-NO" sz="2000" dirty="0" smtClean="0"/>
              <a:t>se §§ 2 og 36</a:t>
            </a:r>
            <a:endParaRPr lang="nb-NO" sz="20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428596" y="5715016"/>
            <a:ext cx="8405121" cy="707886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Definisjonene i lovens ordlyd er ikke utfyllende. I tillegg inneholder lov-</a:t>
            </a:r>
          </a:p>
          <a:p>
            <a:r>
              <a:rPr lang="nb-NO" sz="2000" dirty="0" smtClean="0"/>
              <a:t>forarbeider mv flere definisjonselementer. Pensum dekker alle viktige elementer.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8789" t="17236" r="10937" b="5859"/>
          <a:stretch>
            <a:fillRect/>
          </a:stretch>
        </p:blipFill>
        <p:spPr bwMode="auto">
          <a:xfrm>
            <a:off x="285720" y="178286"/>
            <a:ext cx="8715436" cy="6679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457200"/>
            <a:ext cx="9155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- noens personlige forhold, jf taushetsplikt</a:t>
            </a:r>
          </a:p>
        </p:txBody>
      </p:sp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2362200" y="3429000"/>
            <a:ext cx="4419600" cy="2209800"/>
            <a:chOff x="1584" y="11808"/>
            <a:chExt cx="5760" cy="2592"/>
          </a:xfrm>
        </p:grpSpPr>
        <p:grpSp>
          <p:nvGrpSpPr>
            <p:cNvPr id="11268" name="Group 4"/>
            <p:cNvGrpSpPr>
              <a:grpSpLocks/>
            </p:cNvGrpSpPr>
            <p:nvPr/>
          </p:nvGrpSpPr>
          <p:grpSpPr bwMode="auto">
            <a:xfrm>
              <a:off x="1584" y="11808"/>
              <a:ext cx="5760" cy="2592"/>
              <a:chOff x="1296" y="2448"/>
              <a:chExt cx="5760" cy="2592"/>
            </a:xfrm>
          </p:grpSpPr>
          <p:sp>
            <p:nvSpPr>
              <p:cNvPr id="11269" name="Text Box 5"/>
              <p:cNvSpPr txBox="1">
                <a:spLocks noChangeArrowheads="1"/>
              </p:cNvSpPr>
              <p:nvPr/>
            </p:nvSpPr>
            <p:spPr bwMode="auto">
              <a:xfrm>
                <a:off x="1296" y="2448"/>
                <a:ext cx="1728" cy="129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 dirty="0"/>
                  <a:t>Særlig rettslig grunnlag (§ 9)</a:t>
                </a:r>
              </a:p>
              <a:p>
                <a:r>
                  <a:rPr lang="nb-NO" sz="1400" dirty="0">
                    <a:latin typeface="+mn-lt"/>
                  </a:rPr>
                  <a:t>Konsesjons-</a:t>
                </a:r>
              </a:p>
              <a:p>
                <a:r>
                  <a:rPr lang="nb-NO" sz="1400" dirty="0"/>
                  <a:t>plikt (§ 33)</a:t>
                </a:r>
                <a:endParaRPr lang="nb-NO" sz="1000" dirty="0"/>
              </a:p>
            </p:txBody>
          </p:sp>
          <p:grpSp>
            <p:nvGrpSpPr>
              <p:cNvPr id="11270" name="Group 6"/>
              <p:cNvGrpSpPr>
                <a:grpSpLocks/>
              </p:cNvGrpSpPr>
              <p:nvPr/>
            </p:nvGrpSpPr>
            <p:grpSpPr bwMode="auto">
              <a:xfrm>
                <a:off x="3312" y="2592"/>
                <a:ext cx="3744" cy="2448"/>
                <a:chOff x="1584" y="2592"/>
                <a:chExt cx="3744" cy="2448"/>
              </a:xfrm>
            </p:grpSpPr>
            <p:sp>
              <p:nvSpPr>
                <p:cNvPr id="1127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584" y="2592"/>
                  <a:ext cx="1728" cy="7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Sensitive</a:t>
                  </a:r>
                </a:p>
                <a:p>
                  <a:r>
                    <a:rPr lang="nb-NO" sz="1400"/>
                    <a:t>opplysninger</a:t>
                  </a:r>
                  <a:endParaRPr lang="nb-NO" sz="1000"/>
                </a:p>
              </p:txBody>
            </p:sp>
            <p:sp>
              <p:nvSpPr>
                <p:cNvPr id="1127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584" y="3312"/>
                  <a:ext cx="1728" cy="8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Andre taushets-</a:t>
                  </a:r>
                </a:p>
                <a:p>
                  <a:r>
                    <a:rPr lang="nb-NO" sz="1400"/>
                    <a:t>pliktige opplys-</a:t>
                  </a:r>
                </a:p>
                <a:p>
                  <a:r>
                    <a:rPr lang="nb-NO" sz="1400"/>
                    <a:t>ninger</a:t>
                  </a:r>
                  <a:endParaRPr lang="nb-NO" sz="1000"/>
                </a:p>
              </p:txBody>
            </p:sp>
            <p:sp>
              <p:nvSpPr>
                <p:cNvPr id="1127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584" y="4176"/>
                  <a:ext cx="1728" cy="8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"Åpne"</a:t>
                  </a:r>
                </a:p>
                <a:p>
                  <a:r>
                    <a:rPr lang="nb-NO" sz="1400"/>
                    <a:t>opplysninger</a:t>
                  </a:r>
                  <a:endParaRPr lang="nb-NO" sz="1000"/>
                </a:p>
              </p:txBody>
            </p:sp>
            <p:sp>
              <p:nvSpPr>
                <p:cNvPr id="11274" name="AutoShape 10"/>
                <p:cNvSpPr>
                  <a:spLocks/>
                </p:cNvSpPr>
                <p:nvPr/>
              </p:nvSpPr>
              <p:spPr bwMode="auto">
                <a:xfrm>
                  <a:off x="3456" y="2592"/>
                  <a:ext cx="144" cy="1584"/>
                </a:xfrm>
                <a:prstGeom prst="rightBrace">
                  <a:avLst>
                    <a:gd name="adj1" fmla="val 91667"/>
                    <a:gd name="adj2" fmla="val 50000"/>
                  </a:avLst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27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600" y="2880"/>
                  <a:ext cx="1728" cy="129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Noens</a:t>
                  </a:r>
                </a:p>
                <a:p>
                  <a:r>
                    <a:rPr lang="nb-NO" sz="1400"/>
                    <a:t>personlige</a:t>
                  </a:r>
                </a:p>
                <a:p>
                  <a:r>
                    <a:rPr lang="nb-NO" sz="1400"/>
                    <a:t>forhold</a:t>
                  </a:r>
                </a:p>
                <a:p>
                  <a:r>
                    <a:rPr lang="nb-NO" sz="1400" i="1"/>
                    <a:t>(taushetsplikt)</a:t>
                  </a:r>
                  <a:endParaRPr lang="nb-NO" sz="1000" i="1"/>
                </a:p>
              </p:txBody>
            </p:sp>
          </p:grpSp>
          <p:sp>
            <p:nvSpPr>
              <p:cNvPr id="11276" name="AutoShape 12"/>
              <p:cNvSpPr>
                <a:spLocks/>
              </p:cNvSpPr>
              <p:nvPr/>
            </p:nvSpPr>
            <p:spPr bwMode="auto">
              <a:xfrm>
                <a:off x="3024" y="2592"/>
                <a:ext cx="144" cy="720"/>
              </a:xfrm>
              <a:prstGeom prst="leftBrace">
                <a:avLst>
                  <a:gd name="adj1" fmla="val 41667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277" name="Text Box 13"/>
            <p:cNvSpPr txBox="1">
              <a:spLocks noChangeArrowheads="1"/>
            </p:cNvSpPr>
            <p:nvPr/>
          </p:nvSpPr>
          <p:spPr bwMode="auto">
            <a:xfrm>
              <a:off x="5760" y="13824"/>
              <a:ext cx="1440" cy="57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>
                  <a:latin typeface="Arial" charset="0"/>
                </a:rPr>
                <a:t>Innsyn</a:t>
              </a:r>
            </a:p>
          </p:txBody>
        </p:sp>
      </p:grp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381000" y="1414463"/>
            <a:ext cx="84582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 u="sng"/>
              <a:t>Fvl § 13:</a:t>
            </a:r>
            <a:r>
              <a:rPr lang="nb-NO" sz="1800"/>
              <a:t> Enhver som utfører tjeneste eller arbeid for et forvaltningsorgan, plikter å hindre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at andre får adgang eller kjennskap til det han i forbindelse med tjenesten eller arbeidet får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vite om: 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1)  noens personlige forhold, eller ...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23850" y="2743200"/>
            <a:ext cx="8820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u="sng"/>
              <a:t>Pol § 2, a:</a:t>
            </a:r>
            <a:r>
              <a:rPr lang="nb-NO" sz="1800"/>
              <a:t> Personopplysning: opplysninger og vurderinger som kan knyttes til en enkeltperson</a:t>
            </a:r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762000" y="2667000"/>
            <a:ext cx="22860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8" grpId="0" autoUpdateAnimBg="0"/>
      <p:bldP spid="11279" grpId="0" build="p" autoUpdateAnimBg="0"/>
      <p:bldP spid="1128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57200" y="304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“Behandling”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120900" y="2833688"/>
            <a:ext cx="4933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>
                <a:solidFill>
                  <a:srgbClr val="CC3300"/>
                </a:solidFill>
              </a:rPr>
              <a:t>“</a:t>
            </a:r>
            <a:r>
              <a:rPr lang="nb-NO" sz="2800">
                <a:solidFill>
                  <a:srgbClr val="CC3300"/>
                </a:solidFill>
              </a:rPr>
              <a:t>Behandling</a:t>
            </a:r>
            <a:r>
              <a:rPr lang="nb-NO">
                <a:solidFill>
                  <a:srgbClr val="CC3300"/>
                </a:solidFill>
              </a:rPr>
              <a:t> av personopplysninger”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81000" y="1676400"/>
            <a:ext cx="5070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003366"/>
                </a:solidFill>
              </a:rPr>
              <a:t> En serie av slike operasjoner = “behandlinger”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81000" y="1981200"/>
            <a:ext cx="7691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FF0000"/>
                </a:solidFill>
              </a:rPr>
              <a:t> Ofte naturlig å sette likhetstegn mellom “en behandling” og “ et system”</a:t>
            </a:r>
            <a:endParaRPr lang="nb-NO" sz="2000">
              <a:solidFill>
                <a:srgbClr val="FF9900"/>
              </a:solidFill>
            </a:endParaRPr>
          </a:p>
        </p:txBody>
      </p: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381000" y="990600"/>
            <a:ext cx="7620000" cy="1524000"/>
            <a:chOff x="336" y="672"/>
            <a:chExt cx="4800" cy="960"/>
          </a:xfrm>
        </p:grpSpPr>
        <p:sp>
          <p:nvSpPr>
            <p:cNvPr id="12295" name="Text Box 7"/>
            <p:cNvSpPr txBox="1">
              <a:spLocks noChangeArrowheads="1"/>
            </p:cNvSpPr>
            <p:nvPr/>
          </p:nvSpPr>
          <p:spPr bwMode="auto">
            <a:xfrm>
              <a:off x="336" y="672"/>
              <a:ext cx="3851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 dirty="0">
                  <a:solidFill>
                    <a:srgbClr val="9900CC"/>
                  </a:solidFill>
                </a:rPr>
                <a:t> Alle operasjoner som kan utføres på </a:t>
              </a:r>
              <a:r>
                <a:rPr lang="nb-NO" sz="2000" dirty="0" smtClean="0">
                  <a:solidFill>
                    <a:srgbClr val="9900CC"/>
                  </a:solidFill>
                </a:rPr>
                <a:t>personopplysninger</a:t>
              </a:r>
              <a:endParaRPr lang="nb-NO" sz="2000" dirty="0"/>
            </a:p>
            <a:p>
              <a:r>
                <a:rPr lang="nb-NO" sz="1600" dirty="0"/>
                <a:t>  (innsamling, bearbeiding, lagring, </a:t>
              </a:r>
              <a:r>
                <a:rPr lang="nb-NO" sz="1600" dirty="0" smtClean="0"/>
                <a:t>videresending </a:t>
              </a:r>
              <a:r>
                <a:rPr lang="nb-NO" sz="1600" dirty="0"/>
                <a:t>osv)</a:t>
              </a:r>
              <a:endParaRPr lang="nb-NO" sz="2000" dirty="0"/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336" y="720"/>
              <a:ext cx="4800" cy="912"/>
            </a:xfrm>
            <a:prstGeom prst="wedgeRectCallout">
              <a:avLst>
                <a:gd name="adj1" fmla="val -5208"/>
                <a:gd name="adj2" fmla="val 81690"/>
              </a:avLst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nb-NO">
                <a:solidFill>
                  <a:srgbClr val="9900CC"/>
                </a:solidFill>
              </a:endParaRPr>
            </a:p>
          </p:txBody>
        </p:sp>
      </p:grpSp>
      <p:grpSp>
        <p:nvGrpSpPr>
          <p:cNvPr id="12297" name="Group 9"/>
          <p:cNvGrpSpPr>
            <a:grpSpLocks/>
          </p:cNvGrpSpPr>
          <p:nvPr/>
        </p:nvGrpSpPr>
        <p:grpSpPr bwMode="auto">
          <a:xfrm>
            <a:off x="368300" y="3581400"/>
            <a:ext cx="5181600" cy="1524000"/>
            <a:chOff x="328" y="2064"/>
            <a:chExt cx="3264" cy="960"/>
          </a:xfrm>
        </p:grpSpPr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328" y="2095"/>
              <a:ext cx="27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>
                  <a:solidFill>
                    <a:srgbClr val="9900CC"/>
                  </a:solidFill>
                </a:rPr>
                <a:t> Helt eller delvis elektronisk behandling</a:t>
              </a:r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 rot="-10800000">
              <a:off x="328" y="2064"/>
              <a:ext cx="3264" cy="960"/>
            </a:xfrm>
            <a:prstGeom prst="wedgeRectCallout">
              <a:avLst>
                <a:gd name="adj1" fmla="val -4995"/>
                <a:gd name="adj2" fmla="val 67500"/>
              </a:avLst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</p:grp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81000" y="4038600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003366"/>
                </a:solidFill>
              </a:rPr>
              <a:t> Manuell behandling i “personregister”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381000" y="4419600"/>
            <a:ext cx="4548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FF0000"/>
                </a:solidFill>
              </a:rPr>
              <a:t> Manuell behandling av opplysninger som</a:t>
            </a:r>
          </a:p>
          <a:p>
            <a:r>
              <a:rPr lang="nb-NO" sz="2000">
                <a:solidFill>
                  <a:srgbClr val="FF0000"/>
                </a:solidFill>
              </a:rPr>
              <a:t>  skal inn i et “personregister”</a:t>
            </a:r>
            <a:endParaRPr lang="nb-NO" sz="2000">
              <a:solidFill>
                <a:srgbClr val="FF9900"/>
              </a:solidFill>
            </a:endParaRPr>
          </a:p>
        </p:txBody>
      </p:sp>
      <p:grpSp>
        <p:nvGrpSpPr>
          <p:cNvPr id="12302" name="Group 14"/>
          <p:cNvGrpSpPr>
            <a:grpSpLocks/>
          </p:cNvGrpSpPr>
          <p:nvPr/>
        </p:nvGrpSpPr>
        <p:grpSpPr bwMode="auto">
          <a:xfrm>
            <a:off x="5626100" y="4038600"/>
            <a:ext cx="3276600" cy="2132013"/>
            <a:chOff x="3600" y="2592"/>
            <a:chExt cx="2064" cy="1343"/>
          </a:xfrm>
        </p:grpSpPr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3600" y="2592"/>
              <a:ext cx="204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3300"/>
                  </a:solidFill>
                </a:rPr>
                <a:t> Det spiller ingen rolle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hvilket uttrykk person-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opplysningene har / hva slags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medium som anvendes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(skrift, lyd, bilde mv)</a:t>
              </a:r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 rot="-10817945">
              <a:off x="3648" y="2639"/>
              <a:ext cx="2016" cy="1296"/>
            </a:xfrm>
            <a:prstGeom prst="wedgeRectCallout">
              <a:avLst>
                <a:gd name="adj1" fmla="val 34602"/>
                <a:gd name="adj2" fmla="val 91065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  <p:bldP spid="12292" grpId="0" build="p" autoUpdateAnimBg="0"/>
      <p:bldP spid="12293" grpId="0" build="p" autoUpdateAnimBg="0"/>
      <p:bldP spid="12300" grpId="0" build="p" autoUpdateAnimBg="0"/>
      <p:bldP spid="1230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42910" y="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Definisjoner av de viktigste </a:t>
            </a:r>
            <a:r>
              <a:rPr lang="nb-NO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aktørene</a:t>
            </a:r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 loven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85800" y="914400"/>
            <a:ext cx="7772400" cy="572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200" dirty="0">
                <a:solidFill>
                  <a:srgbClr val="CC3300"/>
                </a:solidFill>
              </a:rPr>
              <a:t>“Registrert: den som en personopplysning kan knyttes til”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CC3300"/>
                </a:solidFill>
              </a:rPr>
              <a:t>Er den som skal vernes og som har rettigheter etter loven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CC3300"/>
                </a:solidFill>
              </a:rPr>
              <a:t>Er alltid en fysisk person</a:t>
            </a: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200" dirty="0">
                <a:solidFill>
                  <a:srgbClr val="0033CC"/>
                </a:solidFill>
              </a:rPr>
              <a:t>“Behandlingsansvarlig: den som bestemmer formålet med behandlingen av personopplysninger og hvilke hjelpemidler som skal brukes”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0033CC"/>
                </a:solidFill>
              </a:rPr>
              <a:t>Kan være en fysisk person eller en virksomhet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0033CC"/>
                </a:solidFill>
              </a:rPr>
              <a:t>Er den de fleste plikter i loven er knyttet til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0033CC"/>
                </a:solidFill>
              </a:rPr>
              <a:t>Er i praksis den med øverst instruksjonsmyndighet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2000" dirty="0">
                <a:solidFill>
                  <a:srgbClr val="0033CC"/>
                </a:solidFill>
              </a:rPr>
              <a:t>Er i praksis den som må sakssøkes ved rettstvist</a:t>
            </a:r>
            <a:endParaRPr lang="nb-NO" sz="2000" dirty="0"/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nb-NO" sz="2200" dirty="0">
                <a:solidFill>
                  <a:srgbClr val="006600"/>
                </a:solidFill>
              </a:rPr>
              <a:t>“Databehandler: den som behandler personopplysninger på vegne av den behandlingsansvarlige</a:t>
            </a:r>
            <a:r>
              <a:rPr lang="nb-NO" sz="2200" dirty="0" smtClean="0">
                <a:solidFill>
                  <a:srgbClr val="006600"/>
                </a:solidFill>
              </a:rPr>
              <a:t>” </a:t>
            </a:r>
            <a:r>
              <a:rPr lang="nb-NO" sz="1600" dirty="0" smtClean="0">
                <a:solidFill>
                  <a:srgbClr val="006600"/>
                </a:solidFill>
              </a:rPr>
              <a:t>(jf oppdragsgiver – oppdragstaker)</a:t>
            </a:r>
            <a:endParaRPr lang="nb-NO" sz="1600" dirty="0">
              <a:solidFill>
                <a:srgbClr val="006600"/>
              </a:solidFill>
            </a:endParaRP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2000" dirty="0">
                <a:solidFill>
                  <a:srgbClr val="006600"/>
                </a:solidFill>
              </a:rPr>
              <a:t>er alltid en ekstern person eller virksomhet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2000" dirty="0">
                <a:solidFill>
                  <a:srgbClr val="006600"/>
                </a:solidFill>
              </a:rPr>
              <a:t>er i praksis en som ikke kan instrueres men som må styres gjennom avtale, jf pol § 15</a:t>
            </a: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2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2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2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810</Words>
  <Application>Microsoft PowerPoint</Application>
  <PresentationFormat>Skjermfremvisning (4:3)</PresentationFormat>
  <Paragraphs>112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3" baseType="lpstr">
      <vt:lpstr>Times New Roman</vt:lpstr>
      <vt:lpstr>Arial</vt:lpstr>
      <vt:lpstr>Office-tema</vt:lpstr>
      <vt:lpstr>Personopplysningslovens formål og grunnleggende begreper </vt:lpstr>
      <vt:lpstr>Personopplysningslovens formål (jf. § 1 første ledd)</vt:lpstr>
      <vt:lpstr>Lysbilde 3</vt:lpstr>
      <vt:lpstr>Personopplysningslovens formål (jf. § 1 annet ledd)</vt:lpstr>
      <vt:lpstr>Lysbilde 5</vt:lpstr>
      <vt:lpstr>Loven gjør i utstrakt grad bruk av legaldefinisjoner</vt:lpstr>
      <vt:lpstr>Lysbilde 7</vt:lpstr>
      <vt:lpstr>Lysbilde 8</vt:lpstr>
      <vt:lpstr>Lysbilde 9</vt:lpstr>
      <vt:lpstr>Lysbilde 10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Personopplysningslovens formål og grunnbegreper</dc:title>
  <dc:creator>Administrator</dc:creator>
  <cp:lastModifiedBy>eier</cp:lastModifiedBy>
  <cp:revision>10</cp:revision>
  <dcterms:created xsi:type="dcterms:W3CDTF">2008-01-23T20:19:56Z</dcterms:created>
  <dcterms:modified xsi:type="dcterms:W3CDTF">2012-01-25T20:58:19Z</dcterms:modified>
</cp:coreProperties>
</file>